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8"/>
    <p:sldId id="257" r:id="rId29"/>
    <p:sldId id="258" r:id="rId30"/>
    <p:sldId id="259" r:id="rId31"/>
    <p:sldId id="260" r:id="rId32"/>
    <p:sldId id="261" r:id="rId33"/>
    <p:sldId id="262" r:id="rId34"/>
    <p:sldId id="263" r:id="rId35"/>
    <p:sldId id="264" r:id="rId36"/>
    <p:sldId id="265" r:id="rId37"/>
    <p:sldId id="266" r:id="rId38"/>
    <p:sldId id="267" r:id="rId39"/>
    <p:sldId id="268" r:id="rId40"/>
    <p:sldId id="269" r:id="rId41"/>
    <p:sldId id="270" r:id="rId42"/>
    <p:sldId id="271" r:id="rId43"/>
    <p:sldId id="272" r:id="rId44"/>
    <p:sldId id="273" r:id="rId45"/>
    <p:sldId id="274" r:id="rId46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Montserrat" charset="1" panose="00000500000000000000"/>
      <p:regular r:id="rId10"/>
    </p:embeddedFont>
    <p:embeddedFont>
      <p:font typeface="Montserrat Bold" charset="1" panose="00000800000000000000"/>
      <p:regular r:id="rId11"/>
    </p:embeddedFont>
    <p:embeddedFont>
      <p:font typeface="Montserrat Italics" charset="1" panose="00000500000000000000"/>
      <p:regular r:id="rId12"/>
    </p:embeddedFont>
    <p:embeddedFont>
      <p:font typeface="Montserrat Bold Italics" charset="1" panose="00000800000000000000"/>
      <p:regular r:id="rId13"/>
    </p:embeddedFont>
    <p:embeddedFont>
      <p:font typeface="Montserrat Thin" charset="1" panose="00000300000000000000"/>
      <p:regular r:id="rId14"/>
    </p:embeddedFont>
    <p:embeddedFont>
      <p:font typeface="Montserrat Thin Italics" charset="1" panose="00000300000000000000"/>
      <p:regular r:id="rId15"/>
    </p:embeddedFont>
    <p:embeddedFont>
      <p:font typeface="Montserrat Extra-Light" charset="1" panose="00000300000000000000"/>
      <p:regular r:id="rId16"/>
    </p:embeddedFont>
    <p:embeddedFont>
      <p:font typeface="Montserrat Extra-Light Italics" charset="1" panose="00000300000000000000"/>
      <p:regular r:id="rId17"/>
    </p:embeddedFont>
    <p:embeddedFont>
      <p:font typeface="Montserrat Light" charset="1" panose="00000400000000000000"/>
      <p:regular r:id="rId18"/>
    </p:embeddedFont>
    <p:embeddedFont>
      <p:font typeface="Montserrat Light Italics" charset="1" panose="00000400000000000000"/>
      <p:regular r:id="rId19"/>
    </p:embeddedFont>
    <p:embeddedFont>
      <p:font typeface="Montserrat Medium" charset="1" panose="00000600000000000000"/>
      <p:regular r:id="rId20"/>
    </p:embeddedFont>
    <p:embeddedFont>
      <p:font typeface="Montserrat Medium Italics" charset="1" panose="00000600000000000000"/>
      <p:regular r:id="rId21"/>
    </p:embeddedFont>
    <p:embeddedFont>
      <p:font typeface="Montserrat Semi-Bold" charset="1" panose="00000700000000000000"/>
      <p:regular r:id="rId22"/>
    </p:embeddedFont>
    <p:embeddedFont>
      <p:font typeface="Montserrat Semi-Bold Italics" charset="1" panose="00000700000000000000"/>
      <p:regular r:id="rId23"/>
    </p:embeddedFont>
    <p:embeddedFont>
      <p:font typeface="Montserrat Ultra-Bold" charset="1" panose="00000900000000000000"/>
      <p:regular r:id="rId24"/>
    </p:embeddedFont>
    <p:embeddedFont>
      <p:font typeface="Montserrat Ultra-Bold Italics" charset="1" panose="00000900000000000000"/>
      <p:regular r:id="rId25"/>
    </p:embeddedFont>
    <p:embeddedFont>
      <p:font typeface="Montserrat Heavy" charset="1" panose="00000A00000000000000"/>
      <p:regular r:id="rId26"/>
    </p:embeddedFont>
    <p:embeddedFont>
      <p:font typeface="Montserrat Heavy Italics" charset="1" panose="00000A00000000000000"/>
      <p:regular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slides/slide1.xml" Type="http://schemas.openxmlformats.org/officeDocument/2006/relationships/slide"/><Relationship Id="rId29" Target="slides/slide2.xml" Type="http://schemas.openxmlformats.org/officeDocument/2006/relationships/slide"/><Relationship Id="rId3" Target="viewProps.xml" Type="http://schemas.openxmlformats.org/officeDocument/2006/relationships/viewProps"/><Relationship Id="rId30" Target="slides/slide3.xml" Type="http://schemas.openxmlformats.org/officeDocument/2006/relationships/slide"/><Relationship Id="rId31" Target="slides/slide4.xml" Type="http://schemas.openxmlformats.org/officeDocument/2006/relationships/slide"/><Relationship Id="rId32" Target="slides/slide5.xml" Type="http://schemas.openxmlformats.org/officeDocument/2006/relationships/slide"/><Relationship Id="rId33" Target="slides/slide6.xml" Type="http://schemas.openxmlformats.org/officeDocument/2006/relationships/slide"/><Relationship Id="rId34" Target="slides/slide7.xml" Type="http://schemas.openxmlformats.org/officeDocument/2006/relationships/slide"/><Relationship Id="rId35" Target="slides/slide8.xml" Type="http://schemas.openxmlformats.org/officeDocument/2006/relationships/slide"/><Relationship Id="rId36" Target="slides/slide9.xml" Type="http://schemas.openxmlformats.org/officeDocument/2006/relationships/slide"/><Relationship Id="rId37" Target="slides/slide10.xml" Type="http://schemas.openxmlformats.org/officeDocument/2006/relationships/slide"/><Relationship Id="rId38" Target="slides/slide11.xml" Type="http://schemas.openxmlformats.org/officeDocument/2006/relationships/slide"/><Relationship Id="rId39" Target="slides/slide12.xml" Type="http://schemas.openxmlformats.org/officeDocument/2006/relationships/slide"/><Relationship Id="rId4" Target="theme/theme1.xml" Type="http://schemas.openxmlformats.org/officeDocument/2006/relationships/theme"/><Relationship Id="rId40" Target="slides/slide13.xml" Type="http://schemas.openxmlformats.org/officeDocument/2006/relationships/slide"/><Relationship Id="rId41" Target="slides/slide14.xml" Type="http://schemas.openxmlformats.org/officeDocument/2006/relationships/slide"/><Relationship Id="rId42" Target="slides/slide15.xml" Type="http://schemas.openxmlformats.org/officeDocument/2006/relationships/slide"/><Relationship Id="rId43" Target="slides/slide16.xml" Type="http://schemas.openxmlformats.org/officeDocument/2006/relationships/slide"/><Relationship Id="rId44" Target="slides/slide17.xml" Type="http://schemas.openxmlformats.org/officeDocument/2006/relationships/slide"/><Relationship Id="rId45" Target="slides/slide18.xml" Type="http://schemas.openxmlformats.org/officeDocument/2006/relationships/slide"/><Relationship Id="rId46" Target="slides/slide19.xml" Type="http://schemas.openxmlformats.org/officeDocument/2006/relationships/slide"/><Relationship Id="rId5" Target="tableStyles.xml" Type="http://schemas.openxmlformats.org/officeDocument/2006/relationships/tableStyles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sv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png" Type="http://schemas.openxmlformats.org/officeDocument/2006/relationships/image"/><Relationship Id="rId4" Target="../media/image21.pn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png" Type="http://schemas.openxmlformats.org/officeDocument/2006/relationships/image"/><Relationship Id="rId3" Target="../media/image26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7.png" Type="http://schemas.openxmlformats.org/officeDocument/2006/relationships/image"/><Relationship Id="rId3" Target="../media/image28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9.png" Type="http://schemas.openxmlformats.org/officeDocument/2006/relationships/image"/><Relationship Id="rId3" Target="../media/image30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3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4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5.png" Type="http://schemas.openxmlformats.org/officeDocument/2006/relationships/image"/><Relationship Id="rId3" Target="../media/image36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7.png" Type="http://schemas.openxmlformats.org/officeDocument/2006/relationships/image"/><Relationship Id="rId5" Target="https://github.com/mrcaiosathler" TargetMode="External" Type="http://schemas.openxmlformats.org/officeDocument/2006/relationships/hyperlink"/><Relationship Id="rId6" Target="https://github.com/mattmatheusmatt/" TargetMode="External" Type="http://schemas.openxmlformats.org/officeDocument/2006/relationships/hyperlink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9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svg" Type="http://schemas.openxmlformats.org/officeDocument/2006/relationships/image"/><Relationship Id="rId4" Target="../media/image17.png" Type="http://schemas.openxmlformats.org/officeDocument/2006/relationships/image"/><Relationship Id="rId5" Target="../media/image18.sv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78369" y="0"/>
            <a:ext cx="8399324" cy="9258300"/>
            <a:chOff x="0" y="0"/>
            <a:chExt cx="11199099" cy="123444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737596" cy="6831529"/>
            </a:xfrm>
            <a:custGeom>
              <a:avLst/>
              <a:gdLst/>
              <a:ahLst/>
              <a:cxnLst/>
              <a:rect r="r" b="b" t="t" l="l"/>
              <a:pathLst>
                <a:path h="6831529" w="6737596">
                  <a:moveTo>
                    <a:pt x="0" y="0"/>
                  </a:moveTo>
                  <a:lnTo>
                    <a:pt x="6737596" y="0"/>
                  </a:lnTo>
                  <a:lnTo>
                    <a:pt x="6737596" y="6831529"/>
                  </a:lnTo>
                  <a:lnTo>
                    <a:pt x="0" y="683152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65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276093" y="1790306"/>
              <a:ext cx="8923006" cy="10554094"/>
            </a:xfrm>
            <a:custGeom>
              <a:avLst/>
              <a:gdLst/>
              <a:ahLst/>
              <a:cxnLst/>
              <a:rect r="r" b="b" t="t" l="l"/>
              <a:pathLst>
                <a:path h="10554094" w="8923006">
                  <a:moveTo>
                    <a:pt x="0" y="0"/>
                  </a:moveTo>
                  <a:lnTo>
                    <a:pt x="8923006" y="0"/>
                  </a:lnTo>
                  <a:lnTo>
                    <a:pt x="8923006" y="10554094"/>
                  </a:lnTo>
                  <a:lnTo>
                    <a:pt x="0" y="105540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0">
            <a:off x="9144000" y="6718964"/>
            <a:ext cx="7733344" cy="108286"/>
          </a:xfrm>
          <a:prstGeom prst="rect">
            <a:avLst/>
          </a:prstGeom>
          <a:solidFill>
            <a:srgbClr val="F3954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8516504" y="3769700"/>
            <a:ext cx="8742796" cy="27214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611"/>
              </a:lnSpc>
            </a:pPr>
            <a:r>
              <a:rPr lang="en-US" sz="9825">
                <a:solidFill>
                  <a:srgbClr val="A44C3D"/>
                </a:solidFill>
                <a:latin typeface="Montserrat Bold"/>
              </a:rPr>
              <a:t>Análise Exploratória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16504" y="6997548"/>
            <a:ext cx="8742796" cy="6134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039"/>
              </a:lnSpc>
              <a:spcBef>
                <a:spcPct val="0"/>
              </a:spcBef>
            </a:pPr>
            <a:r>
              <a:rPr lang="en-US" sz="3599">
                <a:solidFill>
                  <a:srgbClr val="A44C3D"/>
                </a:solidFill>
                <a:latin typeface="Montserrat"/>
              </a:rPr>
              <a:t>Desempenho Acadêmico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829102"/>
            <a:ext cx="5097228" cy="6429198"/>
          </a:xfrm>
          <a:custGeom>
            <a:avLst/>
            <a:gdLst/>
            <a:ahLst/>
            <a:cxnLst/>
            <a:rect r="r" b="b" t="t" l="l"/>
            <a:pathLst>
              <a:path h="6429198" w="5097228">
                <a:moveTo>
                  <a:pt x="0" y="0"/>
                </a:moveTo>
                <a:lnTo>
                  <a:pt x="5097228" y="0"/>
                </a:lnTo>
                <a:lnTo>
                  <a:pt x="5097228" y="6429198"/>
                </a:lnTo>
                <a:lnTo>
                  <a:pt x="0" y="642919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938" t="-25874" r="-198850" b="-1444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530019" y="2829102"/>
            <a:ext cx="4994288" cy="6429198"/>
          </a:xfrm>
          <a:custGeom>
            <a:avLst/>
            <a:gdLst/>
            <a:ahLst/>
            <a:cxnLst/>
            <a:rect r="r" b="b" t="t" l="l"/>
            <a:pathLst>
              <a:path h="6429198" w="4994288">
                <a:moveTo>
                  <a:pt x="0" y="0"/>
                </a:moveTo>
                <a:lnTo>
                  <a:pt x="4994288" y="0"/>
                </a:lnTo>
                <a:lnTo>
                  <a:pt x="4994288" y="6429198"/>
                </a:lnTo>
                <a:lnTo>
                  <a:pt x="0" y="642919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4204" t="-19165" r="-195877" b="-162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924357" y="2829102"/>
            <a:ext cx="5215457" cy="6429198"/>
          </a:xfrm>
          <a:custGeom>
            <a:avLst/>
            <a:gdLst/>
            <a:ahLst/>
            <a:cxnLst/>
            <a:rect r="r" b="b" t="t" l="l"/>
            <a:pathLst>
              <a:path h="6429198" w="5215457">
                <a:moveTo>
                  <a:pt x="0" y="0"/>
                </a:moveTo>
                <a:lnTo>
                  <a:pt x="5215457" y="0"/>
                </a:lnTo>
                <a:lnTo>
                  <a:pt x="5215457" y="6429198"/>
                </a:lnTo>
                <a:lnTo>
                  <a:pt x="0" y="642919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3765" t="-25436" r="-203430" b="-19232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009970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Variáveis Qualitativas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98486"/>
            <a:ext cx="4975906" cy="6827250"/>
          </a:xfrm>
          <a:custGeom>
            <a:avLst/>
            <a:gdLst/>
            <a:ahLst/>
            <a:cxnLst/>
            <a:rect r="r" b="b" t="t" l="l"/>
            <a:pathLst>
              <a:path h="6827250" w="4975906">
                <a:moveTo>
                  <a:pt x="0" y="0"/>
                </a:moveTo>
                <a:lnTo>
                  <a:pt x="4975906" y="0"/>
                </a:lnTo>
                <a:lnTo>
                  <a:pt x="4975906" y="6827250"/>
                </a:lnTo>
                <a:lnTo>
                  <a:pt x="0" y="68272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290" t="-26992" r="-265732" b="-3036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499402" y="2798486"/>
            <a:ext cx="4892298" cy="6827250"/>
          </a:xfrm>
          <a:custGeom>
            <a:avLst/>
            <a:gdLst/>
            <a:ahLst/>
            <a:cxnLst/>
            <a:rect r="r" b="b" t="t" l="l"/>
            <a:pathLst>
              <a:path h="6827250" w="4892298">
                <a:moveTo>
                  <a:pt x="0" y="0"/>
                </a:moveTo>
                <a:lnTo>
                  <a:pt x="4892298" y="0"/>
                </a:lnTo>
                <a:lnTo>
                  <a:pt x="4892298" y="6827250"/>
                </a:lnTo>
                <a:lnTo>
                  <a:pt x="0" y="682725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067" t="-26992" r="-275518" b="-30367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887000" y="2798486"/>
            <a:ext cx="3863192" cy="3413625"/>
          </a:xfrm>
          <a:custGeom>
            <a:avLst/>
            <a:gdLst/>
            <a:ahLst/>
            <a:cxnLst/>
            <a:rect r="r" b="b" t="t" l="l"/>
            <a:pathLst>
              <a:path h="3413625" w="3863192">
                <a:moveTo>
                  <a:pt x="0" y="0"/>
                </a:moveTo>
                <a:lnTo>
                  <a:pt x="3863192" y="0"/>
                </a:lnTo>
                <a:lnTo>
                  <a:pt x="3863192" y="3413625"/>
                </a:lnTo>
                <a:lnTo>
                  <a:pt x="0" y="341362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18684" t="-35875" r="-210016" b="-73266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028700" y="1028700"/>
            <a:ext cx="10099702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Variáveis Qualitativas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553555"/>
            <a:ext cx="5276998" cy="1835990"/>
          </a:xfrm>
          <a:custGeom>
            <a:avLst/>
            <a:gdLst/>
            <a:ahLst/>
            <a:cxnLst/>
            <a:rect r="r" b="b" t="t" l="l"/>
            <a:pathLst>
              <a:path h="1835990" w="5276998">
                <a:moveTo>
                  <a:pt x="0" y="0"/>
                </a:moveTo>
                <a:lnTo>
                  <a:pt x="5276998" y="0"/>
                </a:lnTo>
                <a:lnTo>
                  <a:pt x="5276998" y="1835990"/>
                </a:lnTo>
                <a:lnTo>
                  <a:pt x="0" y="183599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0955" t="-107366" r="-256930" b="-4032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144000" y="2553555"/>
            <a:ext cx="8130654" cy="6969134"/>
          </a:xfrm>
          <a:custGeom>
            <a:avLst/>
            <a:gdLst/>
            <a:ahLst/>
            <a:cxnLst/>
            <a:rect r="r" b="b" t="t" l="l"/>
            <a:pathLst>
              <a:path h="6969134" w="8130654">
                <a:moveTo>
                  <a:pt x="0" y="0"/>
                </a:moveTo>
                <a:lnTo>
                  <a:pt x="8130654" y="0"/>
                </a:lnTo>
                <a:lnTo>
                  <a:pt x="8130654" y="6969134"/>
                </a:lnTo>
                <a:lnTo>
                  <a:pt x="0" y="69691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9951" t="-33066" r="-119951" b="-24293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667458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Relação - Variáveis Qualitativas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796025" y="4941995"/>
            <a:ext cx="7574581" cy="373563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941"/>
              </a:lnSpc>
            </a:pPr>
            <a:r>
              <a:rPr lang="en-US" sz="2451">
                <a:solidFill>
                  <a:srgbClr val="A44C3D"/>
                </a:solidFill>
                <a:latin typeface="Montserrat"/>
              </a:rPr>
              <a:t>É notável que, quando a mãe assume a responsabilidade, os estudantes têm uma tendência mais forte de frequentar regularmente as aulas. Isso se evidencia pelo fato de que 73% dos estudantes mantêm uma frequência inferior a 7 faltas quando acompanhados por suas mães, em contraste com os 51% quando a responsabilidade recai sobre os pais.</a:t>
            </a:r>
          </a:p>
          <a:p>
            <a:pPr algn="ctr">
              <a:lnSpc>
                <a:spcPts val="294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744379"/>
            <a:ext cx="6925179" cy="2399121"/>
          </a:xfrm>
          <a:custGeom>
            <a:avLst/>
            <a:gdLst/>
            <a:ahLst/>
            <a:cxnLst/>
            <a:rect r="r" b="b" t="t" l="l"/>
            <a:pathLst>
              <a:path h="2399121" w="6925179">
                <a:moveTo>
                  <a:pt x="0" y="0"/>
                </a:moveTo>
                <a:lnTo>
                  <a:pt x="6925179" y="0"/>
                </a:lnTo>
                <a:lnTo>
                  <a:pt x="6925179" y="2399121"/>
                </a:lnTo>
                <a:lnTo>
                  <a:pt x="0" y="239912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6131" t="-132926" r="-280245" b="-42657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733548" y="2394714"/>
            <a:ext cx="8525752" cy="6863586"/>
          </a:xfrm>
          <a:custGeom>
            <a:avLst/>
            <a:gdLst/>
            <a:ahLst/>
            <a:cxnLst/>
            <a:rect r="r" b="b" t="t" l="l"/>
            <a:pathLst>
              <a:path h="6863586" w="8525752">
                <a:moveTo>
                  <a:pt x="0" y="0"/>
                </a:moveTo>
                <a:lnTo>
                  <a:pt x="8525752" y="0"/>
                </a:lnTo>
                <a:lnTo>
                  <a:pt x="8525752" y="6863586"/>
                </a:lnTo>
                <a:lnTo>
                  <a:pt x="0" y="68635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8246" t="-38247" r="-118246" b="-26914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3681814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Relação - Variáveis Qualitativas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28700" y="2982184"/>
            <a:ext cx="6003819" cy="2350503"/>
          </a:xfrm>
          <a:custGeom>
            <a:avLst/>
            <a:gdLst/>
            <a:ahLst/>
            <a:cxnLst/>
            <a:rect r="r" b="b" t="t" l="l"/>
            <a:pathLst>
              <a:path h="2350503" w="6003819">
                <a:moveTo>
                  <a:pt x="0" y="0"/>
                </a:moveTo>
                <a:lnTo>
                  <a:pt x="6003819" y="0"/>
                </a:lnTo>
                <a:lnTo>
                  <a:pt x="6003819" y="2350502"/>
                </a:lnTo>
                <a:lnTo>
                  <a:pt x="0" y="235050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23200" t="-101926" r="-261699" b="-350818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141971" y="2748887"/>
            <a:ext cx="9117329" cy="6739757"/>
          </a:xfrm>
          <a:custGeom>
            <a:avLst/>
            <a:gdLst/>
            <a:ahLst/>
            <a:cxnLst/>
            <a:rect r="r" b="b" t="t" l="l"/>
            <a:pathLst>
              <a:path h="6739757" w="9117329">
                <a:moveTo>
                  <a:pt x="0" y="0"/>
                </a:moveTo>
                <a:lnTo>
                  <a:pt x="9117329" y="0"/>
                </a:lnTo>
                <a:lnTo>
                  <a:pt x="9117329" y="6739757"/>
                </a:lnTo>
                <a:lnTo>
                  <a:pt x="0" y="673975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5170" t="-37623" r="-94560" b="-21889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3467499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Relação - Variáveis Qualitativas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723253" y="2369857"/>
            <a:ext cx="7706005" cy="6423410"/>
          </a:xfrm>
          <a:custGeom>
            <a:avLst/>
            <a:gdLst/>
            <a:ahLst/>
            <a:cxnLst/>
            <a:rect r="r" b="b" t="t" l="l"/>
            <a:pathLst>
              <a:path h="6423410" w="7706005">
                <a:moveTo>
                  <a:pt x="0" y="0"/>
                </a:moveTo>
                <a:lnTo>
                  <a:pt x="7706005" y="0"/>
                </a:lnTo>
                <a:lnTo>
                  <a:pt x="7706005" y="6423410"/>
                </a:lnTo>
                <a:lnTo>
                  <a:pt x="0" y="642341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8302" t="-46746" r="-126567" b="-18415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33756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Relação - Ausência Notas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94318" y="2786645"/>
            <a:ext cx="8337690" cy="5600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720"/>
              </a:lnSpc>
            </a:pPr>
            <a:r>
              <a:rPr lang="en-US" sz="3100">
                <a:solidFill>
                  <a:srgbClr val="A44C3D"/>
                </a:solidFill>
                <a:latin typeface="Montserrat"/>
              </a:rPr>
              <a:t>É possível verificar que os alunos cuja média de notas é alta (`H`) tem uma forte tendência à faltar menos de 7 dias, enquanto que alunos com a média de notas baixa (`L`) tem a tendência inversa (evasão superior à 7 dias). Portanto, é possível interpretar que a média influencia diretamente na evasão: médias altas motivam alunos à faltarem menos, enquanto que médias baixas desmotivam os alunos à seguir indo nas aulas.</a:t>
            </a:r>
          </a:p>
          <a:p>
            <a:pPr algn="ctr">
              <a:lnSpc>
                <a:spcPts val="372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1028700" y="3177967"/>
            <a:ext cx="8565618" cy="108286"/>
          </a:xfrm>
          <a:prstGeom prst="rect">
            <a:avLst/>
          </a:prstGeom>
          <a:solidFill>
            <a:srgbClr val="F3954F"/>
          </a:solidFill>
        </p:spPr>
      </p:sp>
      <p:sp>
        <p:nvSpPr>
          <p:cNvPr name="Freeform 3" id="3"/>
          <p:cNvSpPr/>
          <p:nvPr/>
        </p:nvSpPr>
        <p:spPr>
          <a:xfrm flipH="false" flipV="false" rot="0">
            <a:off x="894034" y="2247392"/>
            <a:ext cx="8700284" cy="6564907"/>
          </a:xfrm>
          <a:custGeom>
            <a:avLst/>
            <a:gdLst/>
            <a:ahLst/>
            <a:cxnLst/>
            <a:rect r="r" b="b" t="t" l="l"/>
            <a:pathLst>
              <a:path h="6564907" w="8700284">
                <a:moveTo>
                  <a:pt x="0" y="0"/>
                </a:moveTo>
                <a:lnTo>
                  <a:pt x="8700284" y="0"/>
                </a:lnTo>
                <a:lnTo>
                  <a:pt x="8700284" y="6564907"/>
                </a:lnTo>
                <a:lnTo>
                  <a:pt x="0" y="65649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6222" t="-31902" r="-100828" b="-29822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412565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Relação - Variáveis Qualitativas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349638" y="2737253"/>
            <a:ext cx="7234186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3601">
                <a:solidFill>
                  <a:srgbClr val="A44C3D"/>
                </a:solidFill>
                <a:latin typeface="Montserrat"/>
              </a:rPr>
              <a:t>Não há influência entre ausência e a nacionalidade.</a:t>
            </a:r>
          </a:p>
          <a:p>
            <a:pPr algn="ctr">
              <a:lnSpc>
                <a:spcPts val="4321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57342" y="2737253"/>
            <a:ext cx="8486658" cy="6788380"/>
          </a:xfrm>
          <a:custGeom>
            <a:avLst/>
            <a:gdLst/>
            <a:ahLst/>
            <a:cxnLst/>
            <a:rect r="r" b="b" t="t" l="l"/>
            <a:pathLst>
              <a:path h="6788380" w="8486658">
                <a:moveTo>
                  <a:pt x="0" y="0"/>
                </a:moveTo>
                <a:lnTo>
                  <a:pt x="8486658" y="0"/>
                </a:lnTo>
                <a:lnTo>
                  <a:pt x="8486658" y="6788380"/>
                </a:lnTo>
                <a:lnTo>
                  <a:pt x="0" y="678838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9075" t="-39497" r="-128161" b="-3428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123250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Histograma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522997" y="2737253"/>
            <a:ext cx="8305758" cy="2171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1"/>
              </a:lnSpc>
            </a:pPr>
            <a:r>
              <a:rPr lang="en-US" sz="3601">
                <a:solidFill>
                  <a:srgbClr val="A44C3D"/>
                </a:solidFill>
                <a:latin typeface="Montserrat Bold"/>
              </a:rPr>
              <a:t>Announcement:</a:t>
            </a:r>
            <a:r>
              <a:rPr lang="en-US" sz="3601">
                <a:solidFill>
                  <a:srgbClr val="A44C3D"/>
                </a:solidFill>
                <a:latin typeface="Montserrat"/>
              </a:rPr>
              <a:t> Uma grande parte está entre 0 e 25. Quando a pessoa vê o anúncio, menos pessoas veem.</a:t>
            </a:r>
          </a:p>
          <a:p>
            <a:pPr algn="ctr">
              <a:lnSpc>
                <a:spcPts val="4321"/>
              </a:lnSpc>
              <a:spcBef>
                <a:spcPct val="0"/>
              </a:spcBef>
            </a:pPr>
          </a:p>
        </p:txBody>
      </p:sp>
      <p:sp>
        <p:nvSpPr>
          <p:cNvPr name="TextBox 5" id="5"/>
          <p:cNvSpPr txBox="true"/>
          <p:nvPr/>
        </p:nvSpPr>
        <p:spPr>
          <a:xfrm rot="0">
            <a:off x="9522997" y="6400800"/>
            <a:ext cx="8107410" cy="16287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20"/>
              </a:lnSpc>
              <a:spcBef>
                <a:spcPct val="0"/>
              </a:spcBef>
            </a:pPr>
            <a:r>
              <a:rPr lang="en-US" sz="3600">
                <a:solidFill>
                  <a:srgbClr val="A44C3D"/>
                </a:solidFill>
                <a:latin typeface="Montserrat Bold"/>
              </a:rPr>
              <a:t>Discussion: </a:t>
            </a:r>
            <a:r>
              <a:rPr lang="en-US" sz="3600">
                <a:solidFill>
                  <a:srgbClr val="A44C3D"/>
                </a:solidFill>
                <a:latin typeface="Montserrat"/>
              </a:rPr>
              <a:t>Equilibrada, pois a maior parte das pessoas não vai as discussões.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37568" y="2302060"/>
            <a:ext cx="8213153" cy="6956240"/>
          </a:xfrm>
          <a:custGeom>
            <a:avLst/>
            <a:gdLst/>
            <a:ahLst/>
            <a:cxnLst/>
            <a:rect r="r" b="b" t="t" l="l"/>
            <a:pathLst>
              <a:path h="6956240" w="8213153">
                <a:moveTo>
                  <a:pt x="0" y="0"/>
                </a:moveTo>
                <a:lnTo>
                  <a:pt x="8213153" y="0"/>
                </a:lnTo>
                <a:lnTo>
                  <a:pt x="8213153" y="6956240"/>
                </a:lnTo>
                <a:lnTo>
                  <a:pt x="0" y="69562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5518" t="-26597" r="-92111" b="-1123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11232507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Mapa de calor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751525" y="3679917"/>
            <a:ext cx="6712514" cy="42005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80"/>
              </a:lnSpc>
            </a:pPr>
            <a:r>
              <a:rPr lang="en-US" sz="3066">
                <a:solidFill>
                  <a:srgbClr val="A44C3D"/>
                </a:solidFill>
                <a:latin typeface="Montserrat"/>
              </a:rPr>
              <a:t>Como percebido no gráfico de calor acima, existe baixa correlação entre as variáveis quantitativas. Além disso, ficou perceptível a não-usabilidade das variáveis quantitativas para explicar o modelo e a base de dados.</a:t>
            </a:r>
          </a:p>
          <a:p>
            <a:pPr algn="ctr">
              <a:lnSpc>
                <a:spcPts val="36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693833" y="3067545"/>
            <a:ext cx="4900334" cy="4991081"/>
          </a:xfrm>
          <a:custGeom>
            <a:avLst/>
            <a:gdLst/>
            <a:ahLst/>
            <a:cxnLst/>
            <a:rect r="r" b="b" t="t" l="l"/>
            <a:pathLst>
              <a:path h="4991081" w="4900334">
                <a:moveTo>
                  <a:pt x="0" y="0"/>
                </a:moveTo>
                <a:lnTo>
                  <a:pt x="4900334" y="0"/>
                </a:lnTo>
                <a:lnTo>
                  <a:pt x="4900334" y="4991081"/>
                </a:lnTo>
                <a:lnTo>
                  <a:pt x="0" y="499108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2483714" y="1028700"/>
            <a:ext cx="13320572" cy="1097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8640"/>
              </a:lnSpc>
            </a:pPr>
            <a:r>
              <a:rPr lang="en-US" sz="7200">
                <a:solidFill>
                  <a:srgbClr val="A44C3D"/>
                </a:solidFill>
                <a:latin typeface="Montserrat Semi-Bold"/>
              </a:rPr>
              <a:t>OBRIGADA A TODOS!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9800201" y="3024789"/>
            <a:ext cx="6399792" cy="5071835"/>
          </a:xfrm>
          <a:custGeom>
            <a:avLst/>
            <a:gdLst/>
            <a:ahLst/>
            <a:cxnLst/>
            <a:rect r="r" b="b" t="t" l="l"/>
            <a:pathLst>
              <a:path h="5071835" w="6399792">
                <a:moveTo>
                  <a:pt x="0" y="0"/>
                </a:moveTo>
                <a:lnTo>
                  <a:pt x="6399792" y="0"/>
                </a:lnTo>
                <a:lnTo>
                  <a:pt x="6399792" y="5071835"/>
                </a:lnTo>
                <a:lnTo>
                  <a:pt x="0" y="507183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77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1267630">
            <a:off x="9686891" y="4538684"/>
            <a:ext cx="6628444" cy="2638608"/>
          </a:xfrm>
          <a:custGeom>
            <a:avLst/>
            <a:gdLst/>
            <a:ahLst/>
            <a:cxnLst/>
            <a:rect r="r" b="b" t="t" l="l"/>
            <a:pathLst>
              <a:path h="2638608" w="6628444">
                <a:moveTo>
                  <a:pt x="0" y="0"/>
                </a:moveTo>
                <a:lnTo>
                  <a:pt x="6628445" y="0"/>
                </a:lnTo>
                <a:lnTo>
                  <a:pt x="6628445" y="2638608"/>
                </a:lnTo>
                <a:lnTo>
                  <a:pt x="0" y="263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7109" r="0" b="-9241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67150"/>
            <a:ext cx="8761811" cy="10953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8640"/>
              </a:lnSpc>
            </a:pPr>
            <a:r>
              <a:rPr lang="en-US" sz="7200">
                <a:solidFill>
                  <a:srgbClr val="A44C3D"/>
                </a:solidFill>
                <a:latin typeface="Montserrat Bold"/>
              </a:rPr>
              <a:t>EQUIPE PIPPER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028495"/>
            <a:ext cx="8565618" cy="27451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98825" indent="-399412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A44C3D"/>
                </a:solidFill>
                <a:latin typeface="Montserrat"/>
              </a:rPr>
              <a:t>Andreza Leal</a:t>
            </a:r>
          </a:p>
          <a:p>
            <a:pPr marL="798825" indent="-399412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A44C3D"/>
                </a:solidFill>
                <a:latin typeface="Montserrat"/>
                <a:hlinkClick r:id="rId5" tooltip="https://github.com/mrcaiosathler"/>
              </a:rPr>
              <a:t>Caio Sathler</a:t>
            </a:r>
          </a:p>
          <a:p>
            <a:pPr marL="798825" indent="-399412" lvl="1">
              <a:lnSpc>
                <a:spcPts val="5549"/>
              </a:lnSpc>
              <a:buFont typeface="Arial"/>
              <a:buChar char="•"/>
            </a:pPr>
            <a:r>
              <a:rPr lang="en-US" sz="3699">
                <a:solidFill>
                  <a:srgbClr val="A44C3D"/>
                </a:solidFill>
                <a:latin typeface="Montserrat"/>
              </a:rPr>
              <a:t>Lívia Marcilio</a:t>
            </a:r>
          </a:p>
          <a:p>
            <a:pPr marL="798825" indent="-399412" lvl="1">
              <a:lnSpc>
                <a:spcPts val="5549"/>
              </a:lnSpc>
              <a:buFont typeface="Arial"/>
              <a:buChar char="•"/>
            </a:pPr>
            <a:r>
              <a:rPr lang="en-US" sz="3699" u="sng">
                <a:solidFill>
                  <a:srgbClr val="A44C3D"/>
                </a:solidFill>
                <a:latin typeface="Montserrat"/>
                <a:hlinkClick r:id="rId6" tooltip="https://github.com/mattmatheusmatt/"/>
              </a:rPr>
              <a:t>Matheus Soares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446017" y="160288"/>
            <a:ext cx="7876601" cy="9098012"/>
            <a:chOff x="0" y="0"/>
            <a:chExt cx="10502134" cy="1213068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8926642" cy="8569576"/>
            </a:xfrm>
            <a:custGeom>
              <a:avLst/>
              <a:gdLst/>
              <a:ahLst/>
              <a:cxnLst/>
              <a:rect r="r" b="b" t="t" l="l"/>
              <a:pathLst>
                <a:path h="8569576" w="8926642">
                  <a:moveTo>
                    <a:pt x="0" y="0"/>
                  </a:moveTo>
                  <a:lnTo>
                    <a:pt x="8926642" y="0"/>
                  </a:lnTo>
                  <a:lnTo>
                    <a:pt x="8926642" y="8569576"/>
                  </a:lnTo>
                  <a:lnTo>
                    <a:pt x="0" y="856957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8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1966289" y="2034522"/>
              <a:ext cx="8535845" cy="10096161"/>
            </a:xfrm>
            <a:custGeom>
              <a:avLst/>
              <a:gdLst/>
              <a:ahLst/>
              <a:cxnLst/>
              <a:rect r="r" b="b" t="t" l="l"/>
              <a:pathLst>
                <a:path h="10096161" w="8535845">
                  <a:moveTo>
                    <a:pt x="0" y="0"/>
                  </a:moveTo>
                  <a:lnTo>
                    <a:pt x="8535845" y="0"/>
                  </a:lnTo>
                  <a:lnTo>
                    <a:pt x="8535845" y="10096161"/>
                  </a:lnTo>
                  <a:lnTo>
                    <a:pt x="0" y="1009616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TextBox 5" id="5"/>
          <p:cNvSpPr txBox="true"/>
          <p:nvPr/>
        </p:nvSpPr>
        <p:spPr>
          <a:xfrm rot="0">
            <a:off x="8016855" y="569898"/>
            <a:ext cx="9242445" cy="1943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Sobre o conjunto de dados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712181" y="2932010"/>
            <a:ext cx="8749102" cy="5886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55646" indent="-377823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A44C3D"/>
                </a:solidFill>
                <a:latin typeface="Montserrat"/>
              </a:rPr>
              <a:t>Conjunto de dados educacionais</a:t>
            </a:r>
          </a:p>
          <a:p>
            <a:pPr marL="755646" indent="-377823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A44C3D"/>
                </a:solidFill>
                <a:latin typeface="Montserrat"/>
              </a:rPr>
              <a:t>480 registros</a:t>
            </a:r>
          </a:p>
          <a:p>
            <a:pPr marL="755646" indent="-377823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A44C3D"/>
                </a:solidFill>
                <a:latin typeface="Montserrat"/>
              </a:rPr>
              <a:t>16 características</a:t>
            </a:r>
          </a:p>
          <a:p>
            <a:pPr marL="755646" indent="-377823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A44C3D"/>
                </a:solidFill>
                <a:latin typeface="Montserrat"/>
              </a:rPr>
              <a:t>Subdivididas em: demográficas (gênero e nacionalidade), acadêmica (estágio educacional, série e seção) e comportamentais (participação escolar)</a:t>
            </a:r>
          </a:p>
          <a:p>
            <a:pPr marL="755646" indent="-377823" lvl="1">
              <a:lnSpc>
                <a:spcPts val="5249"/>
              </a:lnSpc>
              <a:buFont typeface="Arial"/>
              <a:buChar char="•"/>
            </a:pPr>
            <a:r>
              <a:rPr lang="en-US" sz="3499">
                <a:solidFill>
                  <a:srgbClr val="A44C3D"/>
                </a:solidFill>
                <a:latin typeface="Montserrat"/>
              </a:rPr>
              <a:t>305 homens e 175 mulheres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6057869" y="1303215"/>
            <a:ext cx="11438987" cy="8455872"/>
          </a:xfrm>
          <a:custGeom>
            <a:avLst/>
            <a:gdLst/>
            <a:ahLst/>
            <a:cxnLst/>
            <a:rect r="r" b="b" t="t" l="l"/>
            <a:pathLst>
              <a:path h="8455872" w="11438987">
                <a:moveTo>
                  <a:pt x="0" y="0"/>
                </a:moveTo>
                <a:lnTo>
                  <a:pt x="11438988" y="0"/>
                </a:lnTo>
                <a:lnTo>
                  <a:pt x="11438988" y="8455872"/>
                </a:lnTo>
                <a:lnTo>
                  <a:pt x="0" y="84558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0871" t="-27575" r="-77007" b="-15319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028700" y="1028700"/>
            <a:ext cx="4741843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Dicionário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399621" y="2951567"/>
            <a:ext cx="5744379" cy="6075436"/>
          </a:xfrm>
          <a:custGeom>
            <a:avLst/>
            <a:gdLst/>
            <a:ahLst/>
            <a:cxnLst/>
            <a:rect r="r" b="b" t="t" l="l"/>
            <a:pathLst>
              <a:path h="6075436" w="5744379">
                <a:moveTo>
                  <a:pt x="0" y="0"/>
                </a:moveTo>
                <a:lnTo>
                  <a:pt x="5744379" y="0"/>
                </a:lnTo>
                <a:lnTo>
                  <a:pt x="5744379" y="6075436"/>
                </a:lnTo>
                <a:lnTo>
                  <a:pt x="0" y="6075436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3910" t="-29962" r="-178164" b="-2530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0753872" y="2951567"/>
            <a:ext cx="4438212" cy="6018525"/>
          </a:xfrm>
          <a:custGeom>
            <a:avLst/>
            <a:gdLst/>
            <a:ahLst/>
            <a:cxnLst/>
            <a:rect r="r" b="b" t="t" l="l"/>
            <a:pathLst>
              <a:path h="6018525" w="4438212">
                <a:moveTo>
                  <a:pt x="0" y="0"/>
                </a:moveTo>
                <a:lnTo>
                  <a:pt x="4438212" y="0"/>
                </a:lnTo>
                <a:lnTo>
                  <a:pt x="4438212" y="6018526"/>
                </a:lnTo>
                <a:lnTo>
                  <a:pt x="0" y="601852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20576" t="-41478" r="-311447" b="-37638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1228867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Dados não nulos e faltantes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73959" y="1204072"/>
            <a:ext cx="5785341" cy="8054228"/>
            <a:chOff x="0" y="0"/>
            <a:chExt cx="7713788" cy="10738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0156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00156">
                  <a:moveTo>
                    <a:pt x="0" y="0"/>
                  </a:moveTo>
                  <a:lnTo>
                    <a:pt x="5700156" y="0"/>
                  </a:lnTo>
                  <a:lnTo>
                    <a:pt x="570015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850078" y="1546391"/>
              <a:ext cx="4863710" cy="9192580"/>
            </a:xfrm>
            <a:custGeom>
              <a:avLst/>
              <a:gdLst/>
              <a:ahLst/>
              <a:cxnLst/>
              <a:rect r="r" b="b" t="t" l="l"/>
              <a:pathLst>
                <a:path h="9192580" w="4863710">
                  <a:moveTo>
                    <a:pt x="0" y="0"/>
                  </a:moveTo>
                  <a:lnTo>
                    <a:pt x="4863710" y="0"/>
                  </a:lnTo>
                  <a:lnTo>
                    <a:pt x="4863710" y="9192580"/>
                  </a:lnTo>
                  <a:lnTo>
                    <a:pt x="0" y="9192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0">
            <a:off x="1028700" y="3177967"/>
            <a:ext cx="8565618" cy="108286"/>
          </a:xfrm>
          <a:prstGeom prst="rect">
            <a:avLst/>
          </a:prstGeom>
          <a:solidFill>
            <a:srgbClr val="F3954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3716654"/>
            <a:ext cx="10018403" cy="55416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- 63% dos alunos são homens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Mais de 70% dos alunos tem nacionalidade no kwait e da jordania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Mais de 70% dos alunos tem local de nascimento no kwait e na jordania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Mais de 90% dos alunos estão no low level ou middle school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Mais de 90% estão nas salas A e B</a:t>
            </a:r>
          </a:p>
          <a:p>
            <a:pPr>
              <a:lnSpc>
                <a:spcPts val="49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228867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Conclusões iniciais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73959" y="1204072"/>
            <a:ext cx="5785341" cy="8054228"/>
            <a:chOff x="0" y="0"/>
            <a:chExt cx="7713788" cy="10738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0156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00156">
                  <a:moveTo>
                    <a:pt x="0" y="0"/>
                  </a:moveTo>
                  <a:lnTo>
                    <a:pt x="5700156" y="0"/>
                  </a:lnTo>
                  <a:lnTo>
                    <a:pt x="570015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850078" y="1546391"/>
              <a:ext cx="4863710" cy="9192580"/>
            </a:xfrm>
            <a:custGeom>
              <a:avLst/>
              <a:gdLst/>
              <a:ahLst/>
              <a:cxnLst/>
              <a:rect r="r" b="b" t="t" l="l"/>
              <a:pathLst>
                <a:path h="9192580" w="4863710">
                  <a:moveTo>
                    <a:pt x="0" y="0"/>
                  </a:moveTo>
                  <a:lnTo>
                    <a:pt x="4863710" y="0"/>
                  </a:lnTo>
                  <a:lnTo>
                    <a:pt x="4863710" y="9192580"/>
                  </a:lnTo>
                  <a:lnTo>
                    <a:pt x="0" y="9192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0">
            <a:off x="1028700" y="3177967"/>
            <a:ext cx="8565618" cy="108286"/>
          </a:xfrm>
          <a:prstGeom prst="rect">
            <a:avLst/>
          </a:prstGeom>
          <a:solidFill>
            <a:srgbClr val="F3954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3716654"/>
            <a:ext cx="10018403" cy="67798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Mais de 50% dos alunos estão nas disciplinas de (It,French,Arabic, Science)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Mais de 50% dos responsaveis são homens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Mais de 50% dos pais respoderam o questionario e acham a escola boa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- 60% dos alunos tem numero de faltas abaixo de 7 dias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Mais de 70% dos alunos tem notas nas catégorias middle e high</a:t>
            </a:r>
          </a:p>
          <a:p>
            <a:pPr>
              <a:lnSpc>
                <a:spcPts val="4949"/>
              </a:lnSpc>
            </a:pPr>
          </a:p>
          <a:p>
            <a:pPr>
              <a:lnSpc>
                <a:spcPts val="49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228867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Conclusões iniciais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73959" y="1204072"/>
            <a:ext cx="5785341" cy="8054228"/>
            <a:chOff x="0" y="0"/>
            <a:chExt cx="7713788" cy="10738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0156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00156">
                  <a:moveTo>
                    <a:pt x="0" y="0"/>
                  </a:moveTo>
                  <a:lnTo>
                    <a:pt x="5700156" y="0"/>
                  </a:lnTo>
                  <a:lnTo>
                    <a:pt x="570015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850078" y="1546391"/>
              <a:ext cx="4863710" cy="9192580"/>
            </a:xfrm>
            <a:custGeom>
              <a:avLst/>
              <a:gdLst/>
              <a:ahLst/>
              <a:cxnLst/>
              <a:rect r="r" b="b" t="t" l="l"/>
              <a:pathLst>
                <a:path h="9192580" w="4863710">
                  <a:moveTo>
                    <a:pt x="0" y="0"/>
                  </a:moveTo>
                  <a:lnTo>
                    <a:pt x="4863710" y="0"/>
                  </a:lnTo>
                  <a:lnTo>
                    <a:pt x="4863710" y="9192580"/>
                  </a:lnTo>
                  <a:lnTo>
                    <a:pt x="0" y="9192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0">
            <a:off x="1028700" y="3177967"/>
            <a:ext cx="8565618" cy="108286"/>
          </a:xfrm>
          <a:prstGeom prst="rect">
            <a:avLst/>
          </a:prstGeom>
          <a:solidFill>
            <a:srgbClr val="F3954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3716654"/>
            <a:ext cx="10018403" cy="492252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Apenas 53 alunos cujo responsável é a mãe (Mum) tem faltas acima de 7 (Above-7), enquanto que 138 alunos tem como responsável o pai (Father)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- O número de alunos com menos de 7 faltas (Under-7) é próximo para ambos os responsáveis (145 - pai, 144 - mãe)</a:t>
            </a:r>
          </a:p>
          <a:p>
            <a:pPr>
              <a:lnSpc>
                <a:spcPts val="4949"/>
              </a:lnSpc>
            </a:pP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228867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Conclusões iniciais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6ECE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473959" y="1204072"/>
            <a:ext cx="5785341" cy="8054228"/>
            <a:chOff x="0" y="0"/>
            <a:chExt cx="7713788" cy="1073897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5700156" cy="5486400"/>
            </a:xfrm>
            <a:custGeom>
              <a:avLst/>
              <a:gdLst/>
              <a:ahLst/>
              <a:cxnLst/>
              <a:rect r="r" b="b" t="t" l="l"/>
              <a:pathLst>
                <a:path h="5486400" w="5700156">
                  <a:moveTo>
                    <a:pt x="0" y="0"/>
                  </a:moveTo>
                  <a:lnTo>
                    <a:pt x="5700156" y="0"/>
                  </a:lnTo>
                  <a:lnTo>
                    <a:pt x="5700156" y="5486400"/>
                  </a:lnTo>
                  <a:lnTo>
                    <a:pt x="0" y="548640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>
                <a:alphaModFix amt="71000"/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2850078" y="1546391"/>
              <a:ext cx="4863710" cy="9192580"/>
            </a:xfrm>
            <a:custGeom>
              <a:avLst/>
              <a:gdLst/>
              <a:ahLst/>
              <a:cxnLst/>
              <a:rect r="r" b="b" t="t" l="l"/>
              <a:pathLst>
                <a:path h="9192580" w="4863710">
                  <a:moveTo>
                    <a:pt x="0" y="0"/>
                  </a:moveTo>
                  <a:lnTo>
                    <a:pt x="4863710" y="0"/>
                  </a:lnTo>
                  <a:lnTo>
                    <a:pt x="4863710" y="9192580"/>
                  </a:lnTo>
                  <a:lnTo>
                    <a:pt x="0" y="91925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AutoShape 5" id="5"/>
          <p:cNvSpPr/>
          <p:nvPr/>
        </p:nvSpPr>
        <p:spPr>
          <a:xfrm rot="0">
            <a:off x="1028700" y="3177967"/>
            <a:ext cx="8565618" cy="108286"/>
          </a:xfrm>
          <a:prstGeom prst="rect">
            <a:avLst/>
          </a:prstGeom>
          <a:solidFill>
            <a:srgbClr val="F3954F"/>
          </a:solidFill>
        </p:spPr>
      </p:sp>
      <p:sp>
        <p:nvSpPr>
          <p:cNvPr name="TextBox 6" id="6"/>
          <p:cNvSpPr txBox="true"/>
          <p:nvPr/>
        </p:nvSpPr>
        <p:spPr>
          <a:xfrm rot="0">
            <a:off x="1028700" y="3716654"/>
            <a:ext cx="10018403" cy="430339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Relação entre respostas dos pais e evasão escolar;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Influência do gênero do responsável nas ausências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Notas escolares variam de acordo com a evasão</a:t>
            </a:r>
          </a:p>
          <a:p>
            <a:pPr marL="712467" indent="-356233" lvl="1">
              <a:lnSpc>
                <a:spcPts val="4949"/>
              </a:lnSpc>
              <a:buFont typeface="Arial"/>
              <a:buChar char="•"/>
            </a:pPr>
            <a:r>
              <a:rPr lang="en-US" sz="3299">
                <a:solidFill>
                  <a:srgbClr val="A44C3D"/>
                </a:solidFill>
                <a:latin typeface="Montserrat"/>
              </a:rPr>
              <a:t>Impacto do país de origem e o gênero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2288670" cy="971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7680"/>
              </a:lnSpc>
            </a:pPr>
            <a:r>
              <a:rPr lang="en-US" sz="6400">
                <a:solidFill>
                  <a:srgbClr val="A44C3D"/>
                </a:solidFill>
                <a:latin typeface="Montserrat Bold"/>
              </a:rPr>
              <a:t>Hipóteses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DAFvOFypn2E</dc:identifier>
  <dcterms:modified xsi:type="dcterms:W3CDTF">2011-08-01T06:04:30Z</dcterms:modified>
  <cp:revision>1</cp:revision>
  <dc:title>Apresentação Volta às aulas presenciais</dc:title>
</cp:coreProperties>
</file>